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9" r:id="rId4"/>
    <p:sldId id="263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208"/>
  </p:normalViewPr>
  <p:slideViewPr>
    <p:cSldViewPr snapToGrid="0" snapToObjects="1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3714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39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35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246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12/8/2020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423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983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6731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759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854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288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360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9046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paulomacedo@ipvc.pt" TargetMode="External"/><Relationship Id="rId2" Type="http://schemas.openxmlformats.org/officeDocument/2006/relationships/hyperlink" Target="mailto:jose.machado@ipvc.p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wagger.io/" TargetMode="External"/><Relationship Id="rId2" Type="http://schemas.openxmlformats.org/officeDocument/2006/relationships/hyperlink" Target="https://bezkoder.com/node-js-rest-api-express-mysq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velup.gitconnected.com/the-simplest-way-to-add-swagger-to-a-node-js-project-c2a4aa895a3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Vídeo 3">
            <a:extLst>
              <a:ext uri="{FF2B5EF4-FFF2-40B4-BE49-F238E27FC236}">
                <a16:creationId xmlns:a16="http://schemas.microsoft.com/office/drawing/2014/main" id="{696334B7-5DEF-4062-A85E-9D46BAEA95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1" b="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28A581D-1BC9-4759-AB42-F7685630E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52" y="3260035"/>
            <a:ext cx="5959692" cy="3597965"/>
          </a:xfrm>
          <a:custGeom>
            <a:avLst/>
            <a:gdLst>
              <a:gd name="connsiteX0" fmla="*/ 3008109 w 5959692"/>
              <a:gd name="connsiteY0" fmla="*/ 42 h 3560169"/>
              <a:gd name="connsiteX1" fmla="*/ 4702247 w 5959692"/>
              <a:gd name="connsiteY1" fmla="*/ 626282 h 3560169"/>
              <a:gd name="connsiteX2" fmla="*/ 5069411 w 5959692"/>
              <a:gd name="connsiteY2" fmla="*/ 865826 h 3560169"/>
              <a:gd name="connsiteX3" fmla="*/ 5895906 w 5959692"/>
              <a:gd name="connsiteY3" fmla="*/ 1594994 h 3560169"/>
              <a:gd name="connsiteX4" fmla="*/ 5959691 w 5959692"/>
              <a:gd name="connsiteY4" fmla="*/ 1728783 h 3560169"/>
              <a:gd name="connsiteX5" fmla="*/ 5959692 w 5959692"/>
              <a:gd name="connsiteY5" fmla="*/ 3560169 h 3560169"/>
              <a:gd name="connsiteX6" fmla="*/ 635 w 5959692"/>
              <a:gd name="connsiteY6" fmla="*/ 3560169 h 3560169"/>
              <a:gd name="connsiteX7" fmla="*/ 0 w 5959692"/>
              <a:gd name="connsiteY7" fmla="*/ 3534810 h 3560169"/>
              <a:gd name="connsiteX8" fmla="*/ 56896 w 5959692"/>
              <a:gd name="connsiteY8" fmla="*/ 3142342 h 3560169"/>
              <a:gd name="connsiteX9" fmla="*/ 605568 w 5959692"/>
              <a:gd name="connsiteY9" fmla="*/ 1932853 h 3560169"/>
              <a:gd name="connsiteX10" fmla="*/ 736162 w 5959692"/>
              <a:gd name="connsiteY10" fmla="*/ 1690788 h 3560169"/>
              <a:gd name="connsiteX11" fmla="*/ 2021319 w 5959692"/>
              <a:gd name="connsiteY11" fmla="*/ 209863 h 3560169"/>
              <a:gd name="connsiteX12" fmla="*/ 3008109 w 5959692"/>
              <a:gd name="connsiteY12" fmla="*/ 42 h 3560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59692" h="3560169">
                <a:moveTo>
                  <a:pt x="3008109" y="42"/>
                </a:moveTo>
                <a:cubicBezTo>
                  <a:pt x="3549058" y="3372"/>
                  <a:pt x="4091345" y="208628"/>
                  <a:pt x="4702247" y="626282"/>
                </a:cubicBezTo>
                <a:cubicBezTo>
                  <a:pt x="4830168" y="713755"/>
                  <a:pt x="4951806" y="791097"/>
                  <a:pt x="5069411" y="865826"/>
                </a:cubicBezTo>
                <a:cubicBezTo>
                  <a:pt x="5495976" y="1136988"/>
                  <a:pt x="5734167" y="1298128"/>
                  <a:pt x="5895906" y="1594994"/>
                </a:cubicBezTo>
                <a:lnTo>
                  <a:pt x="5959691" y="1728783"/>
                </a:lnTo>
                <a:lnTo>
                  <a:pt x="5959692" y="3560169"/>
                </a:lnTo>
                <a:lnTo>
                  <a:pt x="635" y="3560169"/>
                </a:lnTo>
                <a:lnTo>
                  <a:pt x="0" y="3534810"/>
                </a:lnTo>
                <a:cubicBezTo>
                  <a:pt x="2402" y="3407978"/>
                  <a:pt x="21463" y="3278501"/>
                  <a:pt x="56896" y="3142342"/>
                </a:cubicBezTo>
                <a:cubicBezTo>
                  <a:pt x="155720" y="2762537"/>
                  <a:pt x="374193" y="2359525"/>
                  <a:pt x="605568" y="1932853"/>
                </a:cubicBezTo>
                <a:cubicBezTo>
                  <a:pt x="648282" y="1854194"/>
                  <a:pt x="692359" y="1772817"/>
                  <a:pt x="736162" y="1690788"/>
                </a:cubicBezTo>
                <a:cubicBezTo>
                  <a:pt x="1128289" y="956620"/>
                  <a:pt x="1429537" y="456850"/>
                  <a:pt x="2021319" y="209863"/>
                </a:cubicBezTo>
                <a:cubicBezTo>
                  <a:pt x="2359453" y="68739"/>
                  <a:pt x="2683541" y="-1956"/>
                  <a:pt x="3008109" y="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7CE1C1F-C9E2-4C83-BA54-D7BC5D521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52" y="3406833"/>
            <a:ext cx="5724034" cy="3451167"/>
          </a:xfrm>
          <a:custGeom>
            <a:avLst/>
            <a:gdLst>
              <a:gd name="connsiteX0" fmla="*/ 2808622 w 5724034"/>
              <a:gd name="connsiteY0" fmla="*/ 207 h 3451167"/>
              <a:gd name="connsiteX1" fmla="*/ 4400004 w 5724034"/>
              <a:gd name="connsiteY1" fmla="*/ 607462 h 3451167"/>
              <a:gd name="connsiteX2" fmla="*/ 4745277 w 5724034"/>
              <a:gd name="connsiteY2" fmla="*/ 837612 h 3451167"/>
              <a:gd name="connsiteX3" fmla="*/ 5584627 w 5724034"/>
              <a:gd name="connsiteY3" fmla="*/ 1665805 h 3451167"/>
              <a:gd name="connsiteX4" fmla="*/ 5682689 w 5724034"/>
              <a:gd name="connsiteY4" fmla="*/ 1947596 h 3451167"/>
              <a:gd name="connsiteX5" fmla="*/ 5724034 w 5724034"/>
              <a:gd name="connsiteY5" fmla="*/ 2133764 h 3451167"/>
              <a:gd name="connsiteX6" fmla="*/ 5724034 w 5724034"/>
              <a:gd name="connsiteY6" fmla="*/ 3254784 h 3451167"/>
              <a:gd name="connsiteX7" fmla="*/ 5682668 w 5724034"/>
              <a:gd name="connsiteY7" fmla="*/ 3451167 h 3451167"/>
              <a:gd name="connsiteX8" fmla="*/ 3398 w 5724034"/>
              <a:gd name="connsiteY8" fmla="*/ 3451167 h 3451167"/>
              <a:gd name="connsiteX9" fmla="*/ 0 w 5724034"/>
              <a:gd name="connsiteY9" fmla="*/ 3332475 h 3451167"/>
              <a:gd name="connsiteX10" fmla="*/ 51930 w 5724034"/>
              <a:gd name="connsiteY10" fmla="*/ 2960389 h 3451167"/>
              <a:gd name="connsiteX11" fmla="*/ 562146 w 5724034"/>
              <a:gd name="connsiteY11" fmla="*/ 1816544 h 3451167"/>
              <a:gd name="connsiteX12" fmla="*/ 683754 w 5724034"/>
              <a:gd name="connsiteY12" fmla="*/ 1587775 h 3451167"/>
              <a:gd name="connsiteX13" fmla="*/ 1883792 w 5724034"/>
              <a:gd name="connsiteY13" fmla="*/ 191878 h 3451167"/>
              <a:gd name="connsiteX14" fmla="*/ 2808622 w 5724034"/>
              <a:gd name="connsiteY14" fmla="*/ 207 h 3451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724034" h="3451167">
                <a:moveTo>
                  <a:pt x="2808622" y="207"/>
                </a:moveTo>
                <a:cubicBezTo>
                  <a:pt x="3316039" y="7471"/>
                  <a:pt x="3825452" y="206405"/>
                  <a:pt x="4400004" y="607462"/>
                </a:cubicBezTo>
                <a:cubicBezTo>
                  <a:pt x="4520314" y="691458"/>
                  <a:pt x="4634691" y="765791"/>
                  <a:pt x="4745277" y="837612"/>
                </a:cubicBezTo>
                <a:cubicBezTo>
                  <a:pt x="5203686" y="1135457"/>
                  <a:pt x="5430786" y="1295036"/>
                  <a:pt x="5584627" y="1665805"/>
                </a:cubicBezTo>
                <a:cubicBezTo>
                  <a:pt x="5622816" y="1757843"/>
                  <a:pt x="5655511" y="1851832"/>
                  <a:pt x="5682689" y="1947596"/>
                </a:cubicBezTo>
                <a:lnTo>
                  <a:pt x="5724034" y="2133764"/>
                </a:lnTo>
                <a:lnTo>
                  <a:pt x="5724034" y="3254784"/>
                </a:lnTo>
                <a:lnTo>
                  <a:pt x="5682668" y="3451167"/>
                </a:lnTo>
                <a:lnTo>
                  <a:pt x="3398" y="3451167"/>
                </a:lnTo>
                <a:lnTo>
                  <a:pt x="0" y="3332475"/>
                </a:lnTo>
                <a:cubicBezTo>
                  <a:pt x="1789" y="3212109"/>
                  <a:pt x="19193" y="3089357"/>
                  <a:pt x="51930" y="2960389"/>
                </a:cubicBezTo>
                <a:cubicBezTo>
                  <a:pt x="143234" y="2600640"/>
                  <a:pt x="346682" y="2219774"/>
                  <a:pt x="562146" y="1816544"/>
                </a:cubicBezTo>
                <a:cubicBezTo>
                  <a:pt x="601922" y="1742209"/>
                  <a:pt x="642967" y="1665303"/>
                  <a:pt x="683754" y="1587775"/>
                </a:cubicBezTo>
                <a:cubicBezTo>
                  <a:pt x="1048876" y="893902"/>
                  <a:pt x="1329611" y="421821"/>
                  <a:pt x="1883792" y="191878"/>
                </a:cubicBezTo>
                <a:cubicBezTo>
                  <a:pt x="2200442" y="60492"/>
                  <a:pt x="2504173" y="-4151"/>
                  <a:pt x="2808622" y="20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1C0CFE-AC9D-4032-8A9F-36B1BA171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38" y="3568843"/>
            <a:ext cx="5185263" cy="3289157"/>
          </a:xfrm>
          <a:custGeom>
            <a:avLst/>
            <a:gdLst>
              <a:gd name="connsiteX0" fmla="*/ 2789606 w 5185263"/>
              <a:gd name="connsiteY0" fmla="*/ 547 h 3289157"/>
              <a:gd name="connsiteX1" fmla="*/ 3615203 w 5185263"/>
              <a:gd name="connsiteY1" fmla="*/ 212024 h 3289157"/>
              <a:gd name="connsiteX2" fmla="*/ 4640523 w 5185263"/>
              <a:gd name="connsiteY2" fmla="*/ 1554014 h 3289157"/>
              <a:gd name="connsiteX3" fmla="*/ 4740928 w 5185263"/>
              <a:gd name="connsiteY3" fmla="*/ 1771262 h 3289157"/>
              <a:gd name="connsiteX4" fmla="*/ 5154813 w 5185263"/>
              <a:gd name="connsiteY4" fmla="*/ 2853998 h 3289157"/>
              <a:gd name="connsiteX5" fmla="*/ 5185263 w 5185263"/>
              <a:gd name="connsiteY5" fmla="*/ 3088987 h 3289157"/>
              <a:gd name="connsiteX6" fmla="*/ 5179508 w 5185263"/>
              <a:gd name="connsiteY6" fmla="*/ 3289157 h 3289157"/>
              <a:gd name="connsiteX7" fmla="*/ 106551 w 5185263"/>
              <a:gd name="connsiteY7" fmla="*/ 3289157 h 3289157"/>
              <a:gd name="connsiteX8" fmla="*/ 64243 w 5185263"/>
              <a:gd name="connsiteY8" fmla="*/ 3124220 h 3289157"/>
              <a:gd name="connsiteX9" fmla="*/ 275 w 5185263"/>
              <a:gd name="connsiteY9" fmla="*/ 2548847 h 3289157"/>
              <a:gd name="connsiteX10" fmla="*/ 221692 w 5185263"/>
              <a:gd name="connsiteY10" fmla="*/ 1451188 h 3289157"/>
              <a:gd name="connsiteX11" fmla="*/ 1011126 w 5185263"/>
              <a:gd name="connsiteY11" fmla="*/ 710513 h 3289157"/>
              <a:gd name="connsiteX12" fmla="*/ 1331439 w 5185263"/>
              <a:gd name="connsiteY12" fmla="*/ 508693 h 3289157"/>
              <a:gd name="connsiteX13" fmla="*/ 2789606 w 5185263"/>
              <a:gd name="connsiteY13" fmla="*/ 547 h 3289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185263" h="3289157">
                <a:moveTo>
                  <a:pt x="2789606" y="547"/>
                </a:moveTo>
                <a:cubicBezTo>
                  <a:pt x="3064091" y="7389"/>
                  <a:pt x="3335164" y="78419"/>
                  <a:pt x="3615203" y="212024"/>
                </a:cubicBezTo>
                <a:cubicBezTo>
                  <a:pt x="4105311" y="445850"/>
                  <a:pt x="4339344" y="895220"/>
                  <a:pt x="4640523" y="1554014"/>
                </a:cubicBezTo>
                <a:cubicBezTo>
                  <a:pt x="4674166" y="1627622"/>
                  <a:pt x="4708067" y="1700661"/>
                  <a:pt x="4740928" y="1771262"/>
                </a:cubicBezTo>
                <a:cubicBezTo>
                  <a:pt x="4918908" y="2154224"/>
                  <a:pt x="5086959" y="2515945"/>
                  <a:pt x="5154813" y="2853998"/>
                </a:cubicBezTo>
                <a:cubicBezTo>
                  <a:pt x="5171032" y="2934791"/>
                  <a:pt x="5181222" y="3012769"/>
                  <a:pt x="5185263" y="3088987"/>
                </a:cubicBezTo>
                <a:lnTo>
                  <a:pt x="5179508" y="3289157"/>
                </a:lnTo>
                <a:lnTo>
                  <a:pt x="106551" y="3289157"/>
                </a:lnTo>
                <a:lnTo>
                  <a:pt x="64243" y="3124220"/>
                </a:lnTo>
                <a:cubicBezTo>
                  <a:pt x="24356" y="2932449"/>
                  <a:pt x="2942" y="2740198"/>
                  <a:pt x="275" y="2548847"/>
                </a:cubicBezTo>
                <a:cubicBezTo>
                  <a:pt x="-5129" y="2157654"/>
                  <a:pt x="69311" y="1788324"/>
                  <a:pt x="221692" y="1451188"/>
                </a:cubicBezTo>
                <a:cubicBezTo>
                  <a:pt x="375157" y="1111655"/>
                  <a:pt x="586167" y="971279"/>
                  <a:pt x="1011126" y="710513"/>
                </a:cubicBezTo>
                <a:cubicBezTo>
                  <a:pt x="1113643" y="647635"/>
                  <a:pt x="1219676" y="582554"/>
                  <a:pt x="1331439" y="508693"/>
                </a:cubicBezTo>
                <a:cubicBezTo>
                  <a:pt x="1865178" y="156035"/>
                  <a:pt x="2332131" y="-10858"/>
                  <a:pt x="2789606" y="547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1327F3-A2E3-D24C-A4A3-EB09ED9EF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2121" y="3870285"/>
            <a:ext cx="3848430" cy="2186393"/>
          </a:xfrm>
        </p:spPr>
        <p:txBody>
          <a:bodyPr anchor="b">
            <a:normAutofit/>
          </a:bodyPr>
          <a:lstStyle/>
          <a:p>
            <a:r>
              <a:rPr lang="pt-PT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Portal de Turismo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6F9498-7997-7B49-9F59-5E46A552A8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2127" y="6056678"/>
            <a:ext cx="3848429" cy="678633"/>
          </a:xfrm>
        </p:spPr>
        <p:txBody>
          <a:bodyPr anchor="t">
            <a:normAutofit fontScale="55000" lnSpcReduction="20000"/>
          </a:bodyPr>
          <a:lstStyle/>
          <a:p>
            <a:r>
              <a:rPr lang="pt-PT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Projeto III – 2020/2021</a:t>
            </a:r>
          </a:p>
          <a:p>
            <a:r>
              <a:rPr lang="pt-PT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Projeto nº 23</a:t>
            </a:r>
          </a:p>
        </p:txBody>
      </p:sp>
    </p:spTree>
    <p:extLst>
      <p:ext uri="{BB962C8B-B14F-4D97-AF65-F5344CB8AC3E}">
        <p14:creationId xmlns:p14="http://schemas.microsoft.com/office/powerpoint/2010/main" val="224464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054A00-2AAE-584F-92F8-D80A66249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5F786C4-5659-B441-972E-71C47499D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56820"/>
            <a:ext cx="11005969" cy="416052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/>
              <a:t>Levantamento e modelação de requisitos como base para,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/>
              <a:t>Desenvolvimento de plataforma Web usando </a:t>
            </a:r>
            <a:r>
              <a:rPr lang="pt-PT" sz="2000" dirty="0" err="1"/>
              <a:t>Javascript</a:t>
            </a:r>
            <a:r>
              <a:rPr lang="pt-PT" sz="2000" dirty="0"/>
              <a:t> e </a:t>
            </a:r>
            <a:r>
              <a:rPr lang="pt-PT" sz="2000" dirty="0" err="1"/>
              <a:t>NodeJS</a:t>
            </a:r>
            <a:r>
              <a:rPr lang="pt-PT" sz="2000" dirty="0"/>
              <a:t>, para o </a:t>
            </a:r>
            <a:r>
              <a:rPr lang="pt-PT" sz="2000" dirty="0" err="1"/>
              <a:t>back-end</a:t>
            </a:r>
            <a:r>
              <a:rPr lang="pt-PT" sz="2000" dirty="0"/>
              <a:t>, 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/>
              <a:t>Utilizando uma Framework MVC para JS, como o </a:t>
            </a:r>
            <a:r>
              <a:rPr lang="pt-PT" sz="2000" dirty="0" err="1"/>
              <a:t>React</a:t>
            </a:r>
            <a:r>
              <a:rPr lang="pt-PT" sz="2000" dirty="0"/>
              <a:t> ou o </a:t>
            </a:r>
            <a:r>
              <a:rPr lang="pt-PT" sz="2000" dirty="0" err="1"/>
              <a:t>Vue</a:t>
            </a:r>
            <a:r>
              <a:rPr lang="pt-PT" sz="2000" dirty="0"/>
              <a:t>, para desenvolvimento do </a:t>
            </a:r>
            <a:r>
              <a:rPr lang="pt-PT" sz="2000" dirty="0" err="1"/>
              <a:t>front-end</a:t>
            </a:r>
            <a:r>
              <a:rPr lang="pt-PT" sz="2000" dirty="0"/>
              <a:t>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5920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5401F-3425-3048-95D7-3DAB2A9F4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Funcionalidade esperada - 1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46FAE2A-5B23-2F4E-B9CF-2B96850BC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Papeis de Administrador da Plataforma, Fornecedor/Lojista, Anónimo e Cliente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Um Anónimo pode aderir à plataforma como Fornecedor/Lojista ou Cliente.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Um Fornecedor/Lojista cria a sua página de negócio no Portal a partir de um conjunto de Templates a identificar (padrões de negócio...)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Um cliente pode percorrer várias páginas e fazer reservas ou encomendar produtos ou serviços</a:t>
            </a:r>
          </a:p>
        </p:txBody>
      </p:sp>
    </p:spTree>
    <p:extLst>
      <p:ext uri="{BB962C8B-B14F-4D97-AF65-F5344CB8AC3E}">
        <p14:creationId xmlns:p14="http://schemas.microsoft.com/office/powerpoint/2010/main" val="3035431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5401F-3425-3048-95D7-3DAB2A9F4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Funcionalidade esperada - 2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46FAE2A-5B23-2F4E-B9CF-2B96850BC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Um Fornecedor/Lojista pode listar e gerir as reservas/encomendas destinadas à sua página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Um Fornecedor/Lojista pode adicionar produtos ou serviços à venda, na sua página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059788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89F5DD-6000-1141-8303-2C89ED76C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Tecnologias a usar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6D286FA-87CA-0A4F-8BE6-6CBD352A4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Base de Dados relacional (ex.: Oracle, </a:t>
            </a:r>
            <a:r>
              <a:rPr lang="pt-PT" dirty="0" err="1"/>
              <a:t>PostgreSQL</a:t>
            </a:r>
            <a:r>
              <a:rPr lang="pt-PT" dirty="0"/>
              <a:t>, </a:t>
            </a:r>
            <a:r>
              <a:rPr lang="pt-PT" dirty="0" err="1"/>
              <a:t>MySQL</a:t>
            </a:r>
            <a:r>
              <a:rPr lang="pt-PT" dirty="0"/>
              <a:t>, ...)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/>
              <a:t>NodeJS</a:t>
            </a:r>
            <a:r>
              <a:rPr lang="pt-PT" dirty="0"/>
              <a:t> com Express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/>
              <a:t>Swagger</a:t>
            </a:r>
            <a:r>
              <a:rPr lang="pt-PT" dirty="0"/>
              <a:t> para documentação da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/>
              <a:t>Postman</a:t>
            </a:r>
            <a:r>
              <a:rPr lang="pt-PT" dirty="0"/>
              <a:t> para testes à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REACT ou VUE ou Angular</a:t>
            </a:r>
          </a:p>
        </p:txBody>
      </p:sp>
    </p:spTree>
    <p:extLst>
      <p:ext uri="{BB962C8B-B14F-4D97-AF65-F5344CB8AC3E}">
        <p14:creationId xmlns:p14="http://schemas.microsoft.com/office/powerpoint/2010/main" val="4253941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B86328-1584-4D4E-AF85-41C8F3E4E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Alunos envolvidos no projeto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E5D3DBF-C9A8-044B-8149-66EEAE31E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José Machado - </a:t>
            </a:r>
            <a:r>
              <a:rPr lang="pt-PT" dirty="0">
                <a:hlinkClick r:id="rId2"/>
              </a:rPr>
              <a:t>jose.machado@ipvc.pt</a:t>
            </a:r>
            <a:r>
              <a:rPr lang="pt-PT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Paulo Macedo - </a:t>
            </a:r>
            <a:r>
              <a:rPr lang="pt-PT" dirty="0">
                <a:hlinkClick r:id="rId3"/>
              </a:rPr>
              <a:t>paulomacedo@ipvc.pt</a:t>
            </a:r>
            <a:r>
              <a:rPr lang="pt-PT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24227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178BE2-4AC7-A744-B9DC-C6F66C872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Plano de Trabalhos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5FF399E6-0A3A-9E4C-9140-7BF9AB4462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9700669"/>
              </p:ext>
            </p:extLst>
          </p:nvPr>
        </p:nvGraphicFramePr>
        <p:xfrm>
          <a:off x="838200" y="2011363"/>
          <a:ext cx="10515597" cy="3977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089">
                  <a:extLst>
                    <a:ext uri="{9D8B030D-6E8A-4147-A177-3AD203B41FA5}">
                      <a16:colId xmlns:a16="http://schemas.microsoft.com/office/drawing/2014/main" val="1227395760"/>
                    </a:ext>
                  </a:extLst>
                </a:gridCol>
                <a:gridCol w="6769798">
                  <a:extLst>
                    <a:ext uri="{9D8B030D-6E8A-4147-A177-3AD203B41FA5}">
                      <a16:colId xmlns:a16="http://schemas.microsoft.com/office/drawing/2014/main" val="3366076656"/>
                    </a:ext>
                  </a:extLst>
                </a:gridCol>
                <a:gridCol w="2790710">
                  <a:extLst>
                    <a:ext uri="{9D8B030D-6E8A-4147-A177-3AD203B41FA5}">
                      <a16:colId xmlns:a16="http://schemas.microsoft.com/office/drawing/2014/main" val="2758806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#</a:t>
                      </a:r>
                      <a:r>
                        <a:rPr lang="pt-PT" dirty="0" err="1"/>
                        <a:t>Task</a:t>
                      </a:r>
                      <a:endParaRPr lang="pt-P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Atividade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Duração/Data Fim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6077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Levantamento/listagem de requisitos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1 semana / 9 </a:t>
                      </a:r>
                      <a:r>
                        <a:rPr lang="pt-PT" dirty="0" err="1"/>
                        <a:t>Nov</a:t>
                      </a:r>
                      <a:endParaRPr lang="pt-P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6931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Modelação do Sistema (Casos de uso e classes do domínio)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2 semanas/ 16 </a:t>
                      </a:r>
                      <a:r>
                        <a:rPr lang="pt-PT" dirty="0" err="1"/>
                        <a:t>Nov</a:t>
                      </a:r>
                      <a:endParaRPr lang="pt-P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597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Base de Dados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1 semana / 23 </a:t>
                      </a:r>
                      <a:r>
                        <a:rPr lang="pt-PT" dirty="0" err="1"/>
                        <a:t>Nov</a:t>
                      </a:r>
                      <a:endParaRPr lang="pt-P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822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Aprender </a:t>
                      </a:r>
                      <a:r>
                        <a:rPr lang="pt-PT" dirty="0" err="1"/>
                        <a:t>NodeJS</a:t>
                      </a:r>
                      <a:r>
                        <a:rPr lang="pt-PT" dirty="0"/>
                        <a:t> e desenvolver a </a:t>
                      </a:r>
                      <a:r>
                        <a:rPr lang="pt-PT" dirty="0" err="1"/>
                        <a:t>Backend</a:t>
                      </a:r>
                      <a:r>
                        <a:rPr lang="pt-PT" dirty="0"/>
                        <a:t>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2 semana / 7 Dez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344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Finalização e Testes da 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4 dias        / 11 Dez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753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Aprender + Desenvolvimento do </a:t>
                      </a:r>
                      <a:r>
                        <a:rPr lang="pt-PT" dirty="0" err="1"/>
                        <a:t>front-end</a:t>
                      </a:r>
                      <a:r>
                        <a:rPr lang="pt-PT" dirty="0"/>
                        <a:t> (</a:t>
                      </a:r>
                      <a:r>
                        <a:rPr lang="pt-PT" dirty="0" err="1"/>
                        <a:t>React</a:t>
                      </a:r>
                      <a:r>
                        <a:rPr lang="pt-PT" dirty="0"/>
                        <a:t> ou </a:t>
                      </a:r>
                      <a:r>
                        <a:rPr lang="pt-PT" dirty="0" err="1"/>
                        <a:t>Vue</a:t>
                      </a:r>
                      <a:r>
                        <a:rPr lang="pt-PT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5 semanas/ 15 Jan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4165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Finalização e Testes à aplicação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2 semanas/ 29 Jan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226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Relatório de Projeto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2 semanas/ 12 </a:t>
                      </a:r>
                      <a:r>
                        <a:rPr lang="pt-PT" dirty="0" err="1"/>
                        <a:t>Fev</a:t>
                      </a:r>
                      <a:endParaRPr lang="pt-P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651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PT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Apresentação e Defesa do Projeto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PT" dirty="0"/>
                        <a:t>2 semanas/ 12 </a:t>
                      </a:r>
                      <a:r>
                        <a:rPr lang="pt-PT" dirty="0" err="1"/>
                        <a:t>Fev</a:t>
                      </a:r>
                      <a:endParaRPr lang="pt-P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1078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332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D48D0D-9D7B-D142-A06B-C1A070975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Exemplos...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066747B-D327-4943-B2EF-61A73D9AE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>
                <a:hlinkClick r:id="rId2"/>
              </a:rPr>
              <a:t>https://bezkoder.com/node-js-rest-api-express-mysql/</a:t>
            </a:r>
            <a:r>
              <a:rPr lang="pt-PT" dirty="0"/>
              <a:t> </a:t>
            </a:r>
          </a:p>
          <a:p>
            <a:r>
              <a:rPr lang="pt-PT" dirty="0">
                <a:hlinkClick r:id="rId3"/>
              </a:rPr>
              <a:t>https://swagger.io</a:t>
            </a:r>
            <a:endParaRPr lang="pt-PT" dirty="0"/>
          </a:p>
          <a:p>
            <a:r>
              <a:rPr lang="pt-PT" dirty="0">
                <a:hlinkClick r:id="rId4"/>
              </a:rPr>
              <a:t>https://levelup.gitconnected.com/the-simplest-way-to-add-swagger-to-a-node-js-project-c2a4aa895a3c</a:t>
            </a:r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28868039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LightSeed_2SEEDS">
      <a:dk1>
        <a:srgbClr val="000000"/>
      </a:dk1>
      <a:lt1>
        <a:srgbClr val="FFFFFF"/>
      </a:lt1>
      <a:dk2>
        <a:srgbClr val="412724"/>
      </a:dk2>
      <a:lt2>
        <a:srgbClr val="E2E6E8"/>
      </a:lt2>
      <a:accent1>
        <a:srgbClr val="BE977B"/>
      </a:accent1>
      <a:accent2>
        <a:srgbClr val="CA9393"/>
      </a:accent2>
      <a:accent3>
        <a:srgbClr val="A9A17B"/>
      </a:accent3>
      <a:accent4>
        <a:srgbClr val="74ABB9"/>
      </a:accent4>
      <a:accent5>
        <a:srgbClr val="8CA2C7"/>
      </a:accent5>
      <a:accent6>
        <a:srgbClr val="7E7BBE"/>
      </a:accent6>
      <a:hlink>
        <a:srgbClr val="5A86A6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360</Words>
  <Application>Microsoft Office PowerPoint</Application>
  <PresentationFormat>Widescreen</PresentationFormat>
  <Paragraphs>61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Meiryo</vt:lpstr>
      <vt:lpstr>Arial</vt:lpstr>
      <vt:lpstr>Corbel</vt:lpstr>
      <vt:lpstr>SketchLinesVTI</vt:lpstr>
      <vt:lpstr>Portal de Turismo</vt:lpstr>
      <vt:lpstr>Objetivos</vt:lpstr>
      <vt:lpstr>Funcionalidade esperada - 1</vt:lpstr>
      <vt:lpstr>Funcionalidade esperada - 2</vt:lpstr>
      <vt:lpstr>Tecnologias a usar</vt:lpstr>
      <vt:lpstr>Alunos envolvidos no projeto</vt:lpstr>
      <vt:lpstr>Plano de Trabalhos</vt:lpstr>
      <vt:lpstr>Exemplos...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Portal de Turismo</dc:title>
  <dc:creator>Miguel Cruz</dc:creator>
  <cp:lastModifiedBy>José Machado</cp:lastModifiedBy>
  <cp:revision>6</cp:revision>
  <dcterms:created xsi:type="dcterms:W3CDTF">2020-11-01T17:11:36Z</dcterms:created>
  <dcterms:modified xsi:type="dcterms:W3CDTF">2020-12-08T14:29:34Z</dcterms:modified>
</cp:coreProperties>
</file>

<file path=docProps/thumbnail.jpeg>
</file>